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60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74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it-IT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 5 Performer </a:t>
            </a:r>
            <a:r>
              <a:rPr lang="it-IT" sz="1100" b="1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100" b="1" baseline="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Genn</a:t>
            </a:r>
            <a:r>
              <a:rPr lang="it-IT" sz="1100" b="1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–Maggio </a:t>
            </a:r>
            <a:r>
              <a:rPr lang="it-IT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2020</a:t>
            </a:r>
            <a:r>
              <a:rPr lang="it-IT" sz="1100" b="1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defRPr sz="1100" b="1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it-IT" sz="1100" b="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(tra</a:t>
            </a:r>
            <a:r>
              <a:rPr lang="it-IT" sz="1100" b="0" i="1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primi 25 paesi)</a:t>
            </a:r>
            <a:r>
              <a:rPr lang="it-IT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c:rich>
      </c:tx>
      <c:layout>
        <c:manualLayout>
          <c:xMode val="edge"/>
          <c:yMode val="edge"/>
          <c:x val="0.29237944375538272"/>
          <c:y val="3.4433751195465517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8653597876098055E-2"/>
          <c:y val="0.16341874712333551"/>
          <c:w val="0.93310130292036519"/>
          <c:h val="0.71464321424603616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4312225876281466E-2"/>
                  <c:y val="-2.78734305345321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6E99B16-968F-4E3E-A1B7-3491F5A5AAA4}" type="VALUE">
                      <a:rPr lang="en-US" smtClean="0"/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/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144551941768558"/>
                      <c:h val="8.270045807818171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663-45DC-8626-614A0F603197}"/>
                </c:ext>
              </c:extLst>
            </c:dLbl>
            <c:dLbl>
              <c:idx val="1"/>
              <c:layout>
                <c:manualLayout>
                  <c:x val="3.0408498672561284E-3"/>
                  <c:y val="-4.275619207293465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106751-44B5-4F01-BFB6-3A542580B39A}" type="VALU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663-45DC-8626-614A0F603197}"/>
                </c:ext>
              </c:extLst>
            </c:dLbl>
            <c:dLbl>
              <c:idx val="2"/>
              <c:layout>
                <c:manualLayout>
                  <c:x val="1.2836696305774454E-2"/>
                  <c:y val="-6.774078974390050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73CD540-7A6C-47D6-88B8-AFA23763CCDC}" type="VALU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96394845017221"/>
                      <c:h val="0.111041954934300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663-45DC-8626-614A0F603197}"/>
                </c:ext>
              </c:extLst>
            </c:dLbl>
            <c:dLbl>
              <c:idx val="3"/>
              <c:layout>
                <c:manualLayout>
                  <c:x val="-6.0816997345122569E-3"/>
                  <c:y val="-4.5102810375396984E-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7E37B7-3B81-4A30-82D3-A651B54A9945}" type="VALU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10913610173582246"/>
                      <c:h val="0.107050815902610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663-45DC-8626-614A0F603197}"/>
                </c:ext>
              </c:extLst>
            </c:dLbl>
            <c:dLbl>
              <c:idx val="4"/>
              <c:layout>
                <c:manualLayout>
                  <c:x val="7.9182059714495677E-3"/>
                  <c:y val="-1.97046230459064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89BB7A5-0D39-4E82-B952-5F9755862005}" type="VALU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663-45DC-8626-614A0F603197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Foglio3!$F$9:$F$13</c:f>
              <c:strCache>
                <c:ptCount val="5"/>
                <c:pt idx="0">
                  <c:v>Egitto</c:v>
                </c:pt>
                <c:pt idx="1">
                  <c:v>Finlandia</c:v>
                </c:pt>
                <c:pt idx="2">
                  <c:v>Svizzera</c:v>
                </c:pt>
                <c:pt idx="3">
                  <c:v>Repubblica Ceca</c:v>
                </c:pt>
                <c:pt idx="4">
                  <c:v>Ungheria</c:v>
                </c:pt>
              </c:strCache>
            </c:strRef>
          </c:cat>
          <c:val>
            <c:numRef>
              <c:f>Foglio3!$G$9:$G$13</c:f>
              <c:numCache>
                <c:formatCode>0.00</c:formatCode>
                <c:ptCount val="5"/>
                <c:pt idx="0">
                  <c:v>50.73</c:v>
                </c:pt>
                <c:pt idx="1">
                  <c:v>26.23</c:v>
                </c:pt>
                <c:pt idx="2">
                  <c:v>21.02</c:v>
                </c:pt>
                <c:pt idx="3">
                  <c:v>20.77</c:v>
                </c:pt>
                <c:pt idx="4">
                  <c:v>20.239999999999998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63-45DC-8626-614A0F6031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10803688"/>
        <c:axId val="510803360"/>
        <c:axId val="0"/>
      </c:bar3DChart>
      <c:catAx>
        <c:axId val="510803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0803360"/>
        <c:crosses val="autoZero"/>
        <c:auto val="1"/>
        <c:lblAlgn val="ctr"/>
        <c:lblOffset val="100"/>
        <c:noMultiLvlLbl val="0"/>
      </c:catAx>
      <c:valAx>
        <c:axId val="5108033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510803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2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/>
              <a:t>Export</a:t>
            </a:r>
            <a:r>
              <a:rPr lang="it-IT" sz="1200" b="1" baseline="0" dirty="0"/>
              <a:t> prodotti Ortofrutta </a:t>
            </a:r>
            <a:r>
              <a:rPr lang="it-IT" sz="1200" b="1" baseline="0" dirty="0" err="1"/>
              <a:t>Genn</a:t>
            </a:r>
            <a:r>
              <a:rPr lang="it-IT" sz="1200" b="1" baseline="0" dirty="0"/>
              <a:t> – Maggio 2020</a:t>
            </a:r>
            <a:endParaRPr lang="it-IT" sz="1200" b="1" dirty="0"/>
          </a:p>
        </c:rich>
      </c:tx>
      <c:layout>
        <c:manualLayout>
          <c:xMode val="edge"/>
          <c:yMode val="edge"/>
          <c:x val="0.25254496461396281"/>
          <c:y val="4.974243601634372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2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Foglio1!$A$2:$A$3</c:f>
              <c:numCache>
                <c:formatCode>General</c:formatCode>
                <c:ptCount val="2"/>
                <c:pt idx="0">
                  <c:v>2019</c:v>
                </c:pt>
                <c:pt idx="1">
                  <c:v>2020</c:v>
                </c:pt>
              </c:numCache>
            </c:numRef>
          </c:cat>
          <c:val>
            <c:numRef>
              <c:f>Foglio1!$B$2:$B$3</c:f>
              <c:numCache>
                <c:formatCode>_-* #,##0\ "€"_-;\-* #,##0\ "€"_-;_-* "-"??\ "€"_-;_-@_-</c:formatCode>
                <c:ptCount val="2"/>
                <c:pt idx="0">
                  <c:v>1995512901</c:v>
                </c:pt>
                <c:pt idx="1">
                  <c:v>2133875067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7C-4CD1-B6E1-D6243BCF6F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4576672"/>
        <c:axId val="624577000"/>
      </c:barChart>
      <c:catAx>
        <c:axId val="624576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24577000"/>
        <c:crosses val="autoZero"/>
        <c:auto val="1"/>
        <c:lblAlgn val="ctr"/>
        <c:lblOffset val="100"/>
        <c:noMultiLvlLbl val="0"/>
      </c:catAx>
      <c:valAx>
        <c:axId val="6245770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&quot;€&quot;_-;\-* #,##0\ &quot;€&quot;_-;_-* &quot;-&quot;??\ &quot;€&quot;_-;_-@_-" sourceLinked="1"/>
        <c:majorTickMark val="none"/>
        <c:minorTickMark val="none"/>
        <c:tickLblPos val="nextTo"/>
        <c:crossAx val="624576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="1" dirty="0"/>
              <a:t>Quota di </a:t>
            </a:r>
            <a:r>
              <a:rPr lang="en-US" sz="1200" b="1" dirty="0" err="1"/>
              <a:t>mercato</a:t>
            </a:r>
            <a:r>
              <a:rPr lang="en-US" sz="1200" b="1" dirty="0"/>
              <a:t> export</a:t>
            </a:r>
            <a:r>
              <a:rPr lang="en-US" sz="1200" b="1" baseline="0" dirty="0"/>
              <a:t> Mondo </a:t>
            </a:r>
            <a:r>
              <a:rPr lang="en-US" sz="1200" b="1" baseline="0" dirty="0" err="1"/>
              <a:t>Genn</a:t>
            </a:r>
            <a:r>
              <a:rPr lang="en-US" sz="1200" b="1" baseline="0" dirty="0"/>
              <a:t> – Maggio 2020</a:t>
            </a:r>
            <a:endParaRPr lang="en-US" sz="12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Foglio1!$A$2:$A$11</c:f>
              <c:strCache>
                <c:ptCount val="10"/>
                <c:pt idx="0">
                  <c:v>Spagna</c:v>
                </c:pt>
                <c:pt idx="1">
                  <c:v>Stati Uniti</c:v>
                </c:pt>
                <c:pt idx="2">
                  <c:v>Messico</c:v>
                </c:pt>
                <c:pt idx="3">
                  <c:v>Paesi Bassi</c:v>
                </c:pt>
                <c:pt idx="4">
                  <c:v>Cina</c:v>
                </c:pt>
                <c:pt idx="5">
                  <c:v>Cile</c:v>
                </c:pt>
                <c:pt idx="6">
                  <c:v>Thailandia</c:v>
                </c:pt>
                <c:pt idx="7">
                  <c:v>Canada</c:v>
                </c:pt>
                <c:pt idx="8">
                  <c:v>Italia</c:v>
                </c:pt>
                <c:pt idx="9">
                  <c:v>Turchia</c:v>
                </c:pt>
              </c:strCache>
            </c:strRef>
          </c:cat>
          <c:val>
            <c:numRef>
              <c:f>Foglio1!$B$2:$B$11</c:f>
              <c:numCache>
                <c:formatCode>0.00</c:formatCode>
                <c:ptCount val="10"/>
                <c:pt idx="0">
                  <c:v>8.59</c:v>
                </c:pt>
                <c:pt idx="1">
                  <c:v>0.2</c:v>
                </c:pt>
                <c:pt idx="3">
                  <c:v>4.71</c:v>
                </c:pt>
                <c:pt idx="4">
                  <c:v>9.82</c:v>
                </c:pt>
                <c:pt idx="5">
                  <c:v>1.75</c:v>
                </c:pt>
                <c:pt idx="6">
                  <c:v>16.170000000000002</c:v>
                </c:pt>
                <c:pt idx="7">
                  <c:v>29.9</c:v>
                </c:pt>
                <c:pt idx="8">
                  <c:v>6.93</c:v>
                </c:pt>
                <c:pt idx="9">
                  <c:v>17.440000000000001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29-49F4-9CB2-0C26C52498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3714488"/>
        <c:axId val="683710552"/>
      </c:barChart>
      <c:catAx>
        <c:axId val="683714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3710552"/>
        <c:crosses val="autoZero"/>
        <c:auto val="1"/>
        <c:lblAlgn val="ctr"/>
        <c:lblOffset val="100"/>
        <c:noMultiLvlLbl val="0"/>
      </c:catAx>
      <c:valAx>
        <c:axId val="683710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837144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1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it-IT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Top 5 Performer </a:t>
            </a:r>
            <a:r>
              <a:rPr lang="it-IT" sz="1100" b="1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Gennaio</a:t>
            </a:r>
            <a:r>
              <a:rPr lang="it-IT" sz="1100" b="1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Dicembre</a:t>
            </a:r>
            <a:r>
              <a:rPr lang="it-IT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2019</a:t>
            </a:r>
            <a:r>
              <a:rPr lang="it-IT" sz="1100" b="1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defRPr sz="1100" b="1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it-IT" sz="1100" b="0" i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(tra</a:t>
            </a:r>
            <a:r>
              <a:rPr lang="it-IT" sz="1100" b="0" i="1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 primi 30 paesi)</a:t>
            </a:r>
            <a:r>
              <a:rPr lang="it-IT" sz="1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c:rich>
      </c:tx>
      <c:layout>
        <c:manualLayout>
          <c:xMode val="edge"/>
          <c:yMode val="edge"/>
          <c:x val="0.29237944375538272"/>
          <c:y val="3.4433751195465517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8653597876098055E-2"/>
          <c:y val="0.16341874712333551"/>
          <c:w val="0.93310130292036519"/>
          <c:h val="0.71464321424603616"/>
        </c:manualLayout>
      </c:layout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3.4312225876281466E-2"/>
                  <c:y val="-2.78734305345321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6E99B16-968F-4E3E-A1B7-3491F5A5AAA4}" type="VALUE">
                      <a:rPr lang="en-US" smtClean="0"/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/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144551941768558"/>
                      <c:h val="8.2700458078181716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A663-45DC-8626-614A0F603197}"/>
                </c:ext>
              </c:extLst>
            </c:dLbl>
            <c:dLbl>
              <c:idx val="1"/>
              <c:layout>
                <c:manualLayout>
                  <c:x val="3.0408498672561284E-3"/>
                  <c:y val="-4.275619207293465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0106751-44B5-4F01-BFB6-3A542580B39A}" type="VALU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663-45DC-8626-614A0F603197}"/>
                </c:ext>
              </c:extLst>
            </c:dLbl>
            <c:dLbl>
              <c:idx val="2"/>
              <c:layout>
                <c:manualLayout>
                  <c:x val="1.2836696305774454E-2"/>
                  <c:y val="-6.774078974390050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73CD540-7A6C-47D6-88B8-AFA23763CCDC}" type="VALU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96394845017221"/>
                      <c:h val="0.111041954934300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663-45DC-8626-614A0F603197}"/>
                </c:ext>
              </c:extLst>
            </c:dLbl>
            <c:dLbl>
              <c:idx val="3"/>
              <c:layout>
                <c:manualLayout>
                  <c:x val="-6.0816997345122569E-3"/>
                  <c:y val="-4.5102810375396984E-1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F7E37B7-3B81-4A30-82D3-A651B54A9945}" type="VALU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layout>
                    <c:manualLayout>
                      <c:w val="0.10913610173582246"/>
                      <c:h val="0.1070508159026101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663-45DC-8626-614A0F603197}"/>
                </c:ext>
              </c:extLst>
            </c:dLbl>
            <c:dLbl>
              <c:idx val="4"/>
              <c:layout>
                <c:manualLayout>
                  <c:x val="7.9182059714495677E-3"/>
                  <c:y val="-1.970462304590649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900" b="0" i="0" u="none" strike="noStrike" kern="120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89BB7A5-0D39-4E82-B952-5F9755862005}" type="VALUE">
                      <a:rPr lang="en-US" smtClean="0">
                        <a:solidFill>
                          <a:schemeClr val="tx1"/>
                        </a:solidFill>
                      </a:rPr>
                      <a:pPr>
                        <a:defRPr sz="900" b="0" i="0" u="none" strike="noStrike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%</a:t>
                    </a:r>
                  </a:p>
                </c:rich>
              </c:tx>
              <c:numFmt formatCode="#,##0.00" sourceLinked="0"/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663-45DC-8626-614A0F603197}"/>
                </c:ext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Foglio3!$F$9:$F$13</c:f>
              <c:strCache>
                <c:ptCount val="5"/>
                <c:pt idx="0">
                  <c:v>India</c:v>
                </c:pt>
                <c:pt idx="1">
                  <c:v>Egitto</c:v>
                </c:pt>
                <c:pt idx="2">
                  <c:v>Brasile</c:v>
                </c:pt>
                <c:pt idx="3">
                  <c:v>Cina</c:v>
                </c:pt>
                <c:pt idx="4">
                  <c:v>Arabia Saudita</c:v>
                </c:pt>
              </c:strCache>
            </c:strRef>
          </c:cat>
          <c:val>
            <c:numRef>
              <c:f>Foglio3!$G$9:$G$13</c:f>
              <c:numCache>
                <c:formatCode>General</c:formatCode>
                <c:ptCount val="5"/>
                <c:pt idx="0">
                  <c:v>436.66</c:v>
                </c:pt>
                <c:pt idx="1">
                  <c:v>107.11</c:v>
                </c:pt>
                <c:pt idx="2">
                  <c:v>26.5</c:v>
                </c:pt>
                <c:pt idx="3">
                  <c:v>24.47</c:v>
                </c:pt>
                <c:pt idx="4">
                  <c:v>23.87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663-45DC-8626-614A0F60319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10803688"/>
        <c:axId val="510803360"/>
        <c:axId val="0"/>
      </c:bar3DChart>
      <c:catAx>
        <c:axId val="510803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0803360"/>
        <c:crosses val="autoZero"/>
        <c:auto val="1"/>
        <c:lblAlgn val="ctr"/>
        <c:lblOffset val="100"/>
        <c:noMultiLvlLbl val="0"/>
      </c:catAx>
      <c:valAx>
        <c:axId val="5108033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0803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>
                <a:solidFill>
                  <a:schemeClr val="tx1"/>
                </a:solidFill>
              </a:rPr>
              <a:t>Andamento export prodotti Ortofrutta 2015-2019</a:t>
            </a:r>
          </a:p>
        </c:rich>
      </c:tx>
      <c:layout>
        <c:manualLayout>
          <c:xMode val="edge"/>
          <c:yMode val="edge"/>
          <c:x val="0.1570683963974244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.17363896848137533"/>
          <c:y val="8.0851741164480531E-2"/>
          <c:w val="0.81370851248556897"/>
          <c:h val="0.82472151529900228"/>
        </c:manualLayout>
      </c:layout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Serie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Foglio1!$A$2:$A$6</c:f>
              <c:numCache>
                <c:formatCode>General</c:formatCode>
                <c:ptCount val="5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</c:numCache>
            </c:numRef>
          </c:cat>
          <c:val>
            <c:numRef>
              <c:f>Foglio1!$B$2:$B$6</c:f>
              <c:numCache>
                <c:formatCode>#,##0</c:formatCode>
                <c:ptCount val="5"/>
                <c:pt idx="0">
                  <c:v>4844546</c:v>
                </c:pt>
                <c:pt idx="1">
                  <c:v>5087678</c:v>
                </c:pt>
                <c:pt idx="2">
                  <c:v>5241594</c:v>
                </c:pt>
                <c:pt idx="3">
                  <c:v>4932624</c:v>
                </c:pt>
                <c:pt idx="4">
                  <c:v>4885989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14C-40F6-ACD1-ED4956DB8A91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619566400"/>
        <c:axId val="619559840"/>
      </c:lineChart>
      <c:catAx>
        <c:axId val="619566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19559840"/>
        <c:crosses val="autoZero"/>
        <c:auto val="1"/>
        <c:lblAlgn val="ctr"/>
        <c:lblOffset val="100"/>
        <c:noMultiLvlLbl val="0"/>
      </c:catAx>
      <c:valAx>
        <c:axId val="619559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19566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>
                <a:solidFill>
                  <a:schemeClr val="tx1"/>
                </a:solidFill>
                <a:latin typeface="+mn-lt"/>
              </a:rPr>
              <a:t>Export prodotti Ortofrutta</a:t>
            </a:r>
            <a:r>
              <a:rPr lang="it-IT" sz="1200" b="1" baseline="0" dirty="0">
                <a:solidFill>
                  <a:schemeClr val="tx1"/>
                </a:solidFill>
                <a:latin typeface="+mn-lt"/>
              </a:rPr>
              <a:t> per aree geografiche</a:t>
            </a:r>
            <a:endParaRPr lang="it-IT" sz="1200" b="1" dirty="0">
              <a:solidFill>
                <a:schemeClr val="tx1"/>
              </a:solidFill>
              <a:latin typeface="+mn-lt"/>
            </a:endParaRPr>
          </a:p>
        </c:rich>
      </c:tx>
      <c:layout>
        <c:manualLayout>
          <c:xMode val="edge"/>
          <c:yMode val="edge"/>
          <c:x val="0.2271045696842087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dPt>
            <c:idx val="0"/>
            <c:bubble3D val="0"/>
            <c:explosion val="4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C47-45D8-88FD-8D644BE2B0C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2C47-45D8-88FD-8D644BE2B0C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2C47-45D8-88FD-8D644BE2B0C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2C47-45D8-88FD-8D644BE2B0C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C47-45D8-88FD-8D644BE2B0C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C47-45D8-88FD-8D644BE2B0CD}"/>
              </c:ext>
            </c:extLst>
          </c:dPt>
          <c:dLbls>
            <c:spPr>
              <a:solidFill>
                <a:prstClr val="white"/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Foglio1!$A$2:$A$7</c:f>
              <c:strCache>
                <c:ptCount val="6"/>
                <c:pt idx="0">
                  <c:v>Unione europea</c:v>
                </c:pt>
                <c:pt idx="1">
                  <c:v>Oceania</c:v>
                </c:pt>
                <c:pt idx="2">
                  <c:v>Asia orientale</c:v>
                </c:pt>
                <c:pt idx="3">
                  <c:v>America settentrionale</c:v>
                </c:pt>
                <c:pt idx="4">
                  <c:v>Africa settentrionale</c:v>
                </c:pt>
                <c:pt idx="5">
                  <c:v>Paesi europei non Ue</c:v>
                </c:pt>
              </c:strCache>
            </c:strRef>
          </c:cat>
          <c:val>
            <c:numRef>
              <c:f>Foglio1!$B$2:$B$7</c:f>
              <c:numCache>
                <c:formatCode>#,##0</c:formatCode>
                <c:ptCount val="6"/>
                <c:pt idx="0">
                  <c:v>3989109273</c:v>
                </c:pt>
                <c:pt idx="1">
                  <c:v>14328294</c:v>
                </c:pt>
                <c:pt idx="2">
                  <c:v>88041700</c:v>
                </c:pt>
                <c:pt idx="3">
                  <c:v>115739976</c:v>
                </c:pt>
                <c:pt idx="4">
                  <c:v>79517781</c:v>
                </c:pt>
                <c:pt idx="5">
                  <c:v>337342024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47-45D8-88FD-8D644BE2B0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304936683727791"/>
          <c:y val="0.14929911530238801"/>
          <c:w val="0.30695063316272214"/>
          <c:h val="0.670529910957560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1B177-F316-420A-BEA9-0012427D9B90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A5102-E888-4EBA-A5ED-4A9D163B34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8685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CA5102-E888-4EBA-A5ED-4A9D163B3408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5849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CA5102-E888-4EBA-A5ED-4A9D163B3408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650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1532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394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39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64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056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2075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357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6787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375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281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333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5B4C9-874F-40E7-AF75-1EFF3D1226E4}" type="datetimeFigureOut">
              <a:rPr lang="it-IT" smtClean="0"/>
              <a:t>31/08/2020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5C509-8739-4DAF-B35C-CD3C64432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108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3.png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image" Target="../media/image3.png"/><Relationship Id="rId4" Type="http://schemas.openxmlformats.org/officeDocument/2006/relationships/chart" Target="../charts/char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attern-pp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5" y="10175"/>
            <a:ext cx="12188825" cy="6856214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5663953" y="6302981"/>
            <a:ext cx="7425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dirty="0"/>
              <a:t>www.ice.it</a:t>
            </a: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0283" y="1864372"/>
            <a:ext cx="3734954" cy="1920834"/>
          </a:xfrm>
          <a:prstGeom prst="rect">
            <a:avLst/>
          </a:prstGeom>
        </p:spPr>
      </p:pic>
      <p:grpSp>
        <p:nvGrpSpPr>
          <p:cNvPr id="8" name="Group 27"/>
          <p:cNvGrpSpPr/>
          <p:nvPr/>
        </p:nvGrpSpPr>
        <p:grpSpPr>
          <a:xfrm>
            <a:off x="2736622" y="4043672"/>
            <a:ext cx="7033399" cy="188103"/>
            <a:chOff x="5479470" y="5656304"/>
            <a:chExt cx="7035231" cy="188152"/>
          </a:xfrm>
        </p:grpSpPr>
        <p:cxnSp>
          <p:nvCxnSpPr>
            <p:cNvPr id="9" name="Straight Connector 19"/>
            <p:cNvCxnSpPr/>
            <p:nvPr/>
          </p:nvCxnSpPr>
          <p:spPr>
            <a:xfrm>
              <a:off x="5859004" y="5750380"/>
              <a:ext cx="6282196" cy="0"/>
            </a:xfrm>
            <a:prstGeom prst="line">
              <a:avLst/>
            </a:prstGeom>
            <a:ln>
              <a:solidFill>
                <a:srgbClr val="999A98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Oval 25"/>
            <p:cNvSpPr/>
            <p:nvPr/>
          </p:nvSpPr>
          <p:spPr>
            <a:xfrm>
              <a:off x="5479470" y="5656304"/>
              <a:ext cx="188152" cy="188152"/>
            </a:xfrm>
            <a:prstGeom prst="ellipse">
              <a:avLst/>
            </a:prstGeom>
            <a:solidFill>
              <a:srgbClr val="0E6C4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799"/>
            </a:p>
          </p:txBody>
        </p:sp>
        <p:sp>
          <p:nvSpPr>
            <p:cNvPr id="11" name="Oval 26"/>
            <p:cNvSpPr/>
            <p:nvPr/>
          </p:nvSpPr>
          <p:spPr>
            <a:xfrm>
              <a:off x="12326549" y="5656304"/>
              <a:ext cx="188152" cy="188152"/>
            </a:xfrm>
            <a:prstGeom prst="ellipse">
              <a:avLst/>
            </a:prstGeom>
            <a:solidFill>
              <a:srgbClr val="C91617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799" dirty="0"/>
                <a:t> </a:t>
              </a:r>
            </a:p>
          </p:txBody>
        </p:sp>
      </p:grpSp>
      <p:sp>
        <p:nvSpPr>
          <p:cNvPr id="12" name="CasellaDiTesto 11"/>
          <p:cNvSpPr txBox="1"/>
          <p:nvPr/>
        </p:nvSpPr>
        <p:spPr>
          <a:xfrm>
            <a:off x="1532909" y="4314129"/>
            <a:ext cx="9145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EXPORT ORTOFRUTTA </a:t>
            </a:r>
          </a:p>
          <a:p>
            <a:pPr algn="ctr"/>
            <a:r>
              <a:rPr lang="it-IT" sz="2400" dirty="0">
                <a:latin typeface="Arial" panose="020B0604020202020204" pitchFamily="34" charset="0"/>
                <a:cs typeface="Arial" panose="020B0604020202020204" pitchFamily="34" charset="0"/>
              </a:rPr>
              <a:t>(SH 207, SH 208)</a:t>
            </a:r>
          </a:p>
          <a:p>
            <a:pPr algn="ctr"/>
            <a:endParaRPr lang="it-IT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GENNAIO-MAGGIO 2020</a:t>
            </a:r>
          </a:p>
          <a:p>
            <a:pPr algn="ctr"/>
            <a:r>
              <a:rPr lang="it-IT" sz="1600" i="1" dirty="0">
                <a:latin typeface="Arial" panose="020B0604020202020204" pitchFamily="34" charset="0"/>
                <a:cs typeface="Arial" panose="020B0604020202020204" pitchFamily="34" charset="0"/>
              </a:rPr>
              <a:t>GENNAIO-DICEMBRE 2019</a:t>
            </a:r>
          </a:p>
        </p:txBody>
      </p:sp>
    </p:spTree>
    <p:extLst>
      <p:ext uri="{BB962C8B-B14F-4D97-AF65-F5344CB8AC3E}">
        <p14:creationId xmlns:p14="http://schemas.microsoft.com/office/powerpoint/2010/main" val="3315279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ttern-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4" y="-37177"/>
            <a:ext cx="12188825" cy="6856214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886476" y="37194"/>
            <a:ext cx="91450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EXPORT PRODOTTI ORTOFRUTTICOLI</a:t>
            </a:r>
          </a:p>
          <a:p>
            <a:pPr algn="ctr"/>
            <a:r>
              <a:rPr lang="it-IT" sz="2400" dirty="0"/>
              <a:t>(SH 07, SH 08)</a:t>
            </a:r>
          </a:p>
          <a:p>
            <a:pPr algn="ctr"/>
            <a:r>
              <a:rPr lang="it-IT" sz="1600" dirty="0"/>
              <a:t>GENNAIO – MAGGIO 2020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5920908"/>
              </p:ext>
            </p:extLst>
          </p:nvPr>
        </p:nvGraphicFramePr>
        <p:xfrm>
          <a:off x="1093745" y="3876829"/>
          <a:ext cx="4626676" cy="2840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293584"/>
              </p:ext>
            </p:extLst>
          </p:nvPr>
        </p:nvGraphicFramePr>
        <p:xfrm>
          <a:off x="7493252" y="4182600"/>
          <a:ext cx="3678268" cy="2229214"/>
        </p:xfrm>
        <a:graphic>
          <a:graphicData uri="http://schemas.openxmlformats.org/drawingml/2006/table">
            <a:tbl>
              <a:tblPr/>
              <a:tblGrid>
                <a:gridCol w="1176776">
                  <a:extLst>
                    <a:ext uri="{9D8B030D-6E8A-4147-A177-3AD203B41FA5}">
                      <a16:colId xmlns:a16="http://schemas.microsoft.com/office/drawing/2014/main" val="1384435425"/>
                    </a:ext>
                  </a:extLst>
                </a:gridCol>
                <a:gridCol w="1490366">
                  <a:extLst>
                    <a:ext uri="{9D8B030D-6E8A-4147-A177-3AD203B41FA5}">
                      <a16:colId xmlns:a16="http://schemas.microsoft.com/office/drawing/2014/main" val="970453846"/>
                    </a:ext>
                  </a:extLst>
                </a:gridCol>
                <a:gridCol w="1011126">
                  <a:extLst>
                    <a:ext uri="{9D8B030D-6E8A-4147-A177-3AD203B41FA5}">
                      <a16:colId xmlns:a16="http://schemas.microsoft.com/office/drawing/2014/main" val="3354817020"/>
                    </a:ext>
                  </a:extLst>
                </a:gridCol>
              </a:tblGrid>
              <a:tr h="9302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Top 5 Clients  Maggio 2020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Variazione</a:t>
                      </a:r>
                      <a:r>
                        <a:rPr lang="en-US" sz="11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%</a:t>
                      </a:r>
                    </a:p>
                    <a:p>
                      <a:pPr algn="ctr" fontAlgn="ctr"/>
                      <a:r>
                        <a:rPr lang="en-US" sz="1100" b="1" i="0" u="none" strike="noStrike" baseline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2020/2019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343628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Germania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655.115.791 €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4883214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211.454.111 €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374104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Austria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143.429.074 €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044737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Svizzera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135.632.648 €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442075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Regno Unito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106.867.313 €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011198"/>
                  </a:ext>
                </a:extLst>
              </a:tr>
              <a:tr h="29206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2.133.875.067 €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007504"/>
                  </a:ext>
                </a:extLst>
              </a:tr>
            </a:tbl>
          </a:graphicData>
        </a:graphic>
      </p:graphicFrame>
      <p:pic>
        <p:nvPicPr>
          <p:cNvPr id="9" name="Immagin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8021" y="6603013"/>
            <a:ext cx="2088232" cy="216024"/>
          </a:xfrm>
          <a:prstGeom prst="rect">
            <a:avLst/>
          </a:prstGeom>
        </p:spPr>
      </p:pic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FFBFA7F-4140-4BC7-9766-E6623BCD684C}"/>
              </a:ext>
            </a:extLst>
          </p:cNvPr>
          <p:cNvSpPr txBox="1"/>
          <p:nvPr/>
        </p:nvSpPr>
        <p:spPr>
          <a:xfrm>
            <a:off x="371432" y="6587914"/>
            <a:ext cx="90762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i="1" dirty="0"/>
              <a:t>Valori in Euro</a:t>
            </a:r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CDC7610D-9989-4323-8982-DB83153329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9090612"/>
              </p:ext>
            </p:extLst>
          </p:nvPr>
        </p:nvGraphicFramePr>
        <p:xfrm>
          <a:off x="679156" y="1265211"/>
          <a:ext cx="5854993" cy="25531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5" name="Grafico 14">
            <a:extLst>
              <a:ext uri="{FF2B5EF4-FFF2-40B4-BE49-F238E27FC236}">
                <a16:creationId xmlns:a16="http://schemas.microsoft.com/office/drawing/2014/main" id="{45BEE52E-18ED-4C1E-B3E7-9C3744A00D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6795353"/>
              </p:ext>
            </p:extLst>
          </p:nvPr>
        </p:nvGraphicFramePr>
        <p:xfrm>
          <a:off x="6696474" y="1042100"/>
          <a:ext cx="5035550" cy="2840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272118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pattern-ppt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5" y="22443"/>
            <a:ext cx="12188825" cy="6856214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1886476" y="37194"/>
            <a:ext cx="914501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dirty="0"/>
              <a:t>EXPORT PRODOTTI ORTOFRUTTICOLI</a:t>
            </a:r>
          </a:p>
          <a:p>
            <a:pPr algn="ctr"/>
            <a:r>
              <a:rPr lang="it-IT" sz="2400" dirty="0"/>
              <a:t>(SH 07, SH 08)</a:t>
            </a:r>
          </a:p>
          <a:p>
            <a:pPr algn="ctr"/>
            <a:r>
              <a:rPr lang="it-IT" sz="1600" dirty="0"/>
              <a:t>GENNAIO – DICEMBRE 2019</a:t>
            </a:r>
          </a:p>
        </p:txBody>
      </p:sp>
      <p:graphicFrame>
        <p:nvGraphicFramePr>
          <p:cNvPr id="6" name="Gra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1601498"/>
              </p:ext>
            </p:extLst>
          </p:nvPr>
        </p:nvGraphicFramePr>
        <p:xfrm>
          <a:off x="877265" y="3870267"/>
          <a:ext cx="4626676" cy="2840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6810142"/>
              </p:ext>
            </p:extLst>
          </p:nvPr>
        </p:nvGraphicFramePr>
        <p:xfrm>
          <a:off x="7169402" y="4242752"/>
          <a:ext cx="3678268" cy="2229214"/>
        </p:xfrm>
        <a:graphic>
          <a:graphicData uri="http://schemas.openxmlformats.org/drawingml/2006/table">
            <a:tbl>
              <a:tblPr/>
              <a:tblGrid>
                <a:gridCol w="1176776">
                  <a:extLst>
                    <a:ext uri="{9D8B030D-6E8A-4147-A177-3AD203B41FA5}">
                      <a16:colId xmlns:a16="http://schemas.microsoft.com/office/drawing/2014/main" val="1384435425"/>
                    </a:ext>
                  </a:extLst>
                </a:gridCol>
                <a:gridCol w="1490366">
                  <a:extLst>
                    <a:ext uri="{9D8B030D-6E8A-4147-A177-3AD203B41FA5}">
                      <a16:colId xmlns:a16="http://schemas.microsoft.com/office/drawing/2014/main" val="970453846"/>
                    </a:ext>
                  </a:extLst>
                </a:gridCol>
                <a:gridCol w="1011126">
                  <a:extLst>
                    <a:ext uri="{9D8B030D-6E8A-4147-A177-3AD203B41FA5}">
                      <a16:colId xmlns:a16="http://schemas.microsoft.com/office/drawing/2014/main" val="335481702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Top 5 Clients  </a:t>
                      </a:r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Gennaio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– </a:t>
                      </a:r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Dciembre</a:t>
                      </a:r>
                      <a:r>
                        <a:rPr lang="en-US" sz="11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2019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Variazione</a:t>
                      </a:r>
                      <a:r>
                        <a:rPr lang="en-US" sz="11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%</a:t>
                      </a:r>
                    </a:p>
                    <a:p>
                      <a:pPr algn="ctr" fontAlgn="ctr"/>
                      <a:r>
                        <a:rPr lang="en-US" sz="11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2018/2019</a:t>
                      </a:r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7343628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Germania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1.268.644.399,00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-7,55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4883214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463.964.548,00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7374104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Austria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274.116.841,00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044737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Svizzera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228.982.805,00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442075"/>
                  </a:ext>
                </a:extLst>
              </a:tr>
              <a:tr h="284941"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Regno Unito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221.517.401,00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-5,81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011198"/>
                  </a:ext>
                </a:extLst>
              </a:tr>
              <a:tr h="29206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MONDO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4.398.569.756,00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007504"/>
                  </a:ext>
                </a:extLst>
              </a:tr>
            </a:tbl>
          </a:graphicData>
        </a:graphic>
      </p:graphicFrame>
      <p:pic>
        <p:nvPicPr>
          <p:cNvPr id="9" name="Immagin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8021" y="6603013"/>
            <a:ext cx="2088232" cy="216024"/>
          </a:xfrm>
          <a:prstGeom prst="rect">
            <a:avLst/>
          </a:prstGeom>
        </p:spPr>
      </p:pic>
      <p:graphicFrame>
        <p:nvGraphicFramePr>
          <p:cNvPr id="10" name="Grafico 9">
            <a:extLst>
              <a:ext uri="{FF2B5EF4-FFF2-40B4-BE49-F238E27FC236}">
                <a16:creationId xmlns:a16="http://schemas.microsoft.com/office/drawing/2014/main" id="{A494C35C-7D0D-4561-9CF6-4AE7FB9147D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2679082"/>
              </p:ext>
            </p:extLst>
          </p:nvPr>
        </p:nvGraphicFramePr>
        <p:xfrm>
          <a:off x="858514" y="1067694"/>
          <a:ext cx="4823180" cy="2714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7DF70C97-B1A2-48A4-98FC-4870B9D50E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29290102"/>
              </p:ext>
            </p:extLst>
          </p:nvPr>
        </p:nvGraphicFramePr>
        <p:xfrm>
          <a:off x="6238340" y="1138136"/>
          <a:ext cx="5343729" cy="3292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6FFBFA7F-4140-4BC7-9766-E6623BCD684C}"/>
              </a:ext>
            </a:extLst>
          </p:cNvPr>
          <p:cNvSpPr txBox="1"/>
          <p:nvPr/>
        </p:nvSpPr>
        <p:spPr>
          <a:xfrm>
            <a:off x="371432" y="6587914"/>
            <a:ext cx="14446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000" i="1" dirty="0"/>
              <a:t>Valori in migliaia di Euro</a:t>
            </a:r>
          </a:p>
        </p:txBody>
      </p:sp>
    </p:spTree>
    <p:extLst>
      <p:ext uri="{BB962C8B-B14F-4D97-AF65-F5344CB8AC3E}">
        <p14:creationId xmlns:p14="http://schemas.microsoft.com/office/powerpoint/2010/main" val="23506690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</TotalTime>
  <Words>208</Words>
  <Application>Microsoft Office PowerPoint</Application>
  <PresentationFormat>Widescreen</PresentationFormat>
  <Paragraphs>77</Paragraphs>
  <Slides>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Paone Domenico</dc:creator>
  <cp:lastModifiedBy>Ferri Alessandra</cp:lastModifiedBy>
  <cp:revision>39</cp:revision>
  <dcterms:created xsi:type="dcterms:W3CDTF">2019-09-26T14:20:08Z</dcterms:created>
  <dcterms:modified xsi:type="dcterms:W3CDTF">2020-08-31T10:03:05Z</dcterms:modified>
</cp:coreProperties>
</file>